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4"/>
  </p:sldMasterIdLst>
  <p:notesMasterIdLst>
    <p:notesMasterId r:id="rId23"/>
  </p:notesMasterIdLst>
  <p:sldIdLst>
    <p:sldId id="256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44" r:id="rId19"/>
    <p:sldId id="345" r:id="rId20"/>
    <p:sldId id="346" r:id="rId21"/>
    <p:sldId id="347" r:id="rId2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IGG, Stuart" initials="S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74532" autoAdjust="0"/>
  </p:normalViewPr>
  <p:slideViewPr>
    <p:cSldViewPr>
      <p:cViewPr varScale="1">
        <p:scale>
          <a:sx n="68" d="100"/>
          <a:sy n="68" d="100"/>
        </p:scale>
        <p:origin x="-19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1-22T21:06:25.752" idx="1">
    <p:pos x="5530" y="1480"/>
    <p:text>What does this mean?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D60A9-0886-4F7D-8CCA-F03CE03EA193}" type="datetimeFigureOut">
              <a:rPr lang="en-AU" smtClean="0"/>
              <a:t>22/01/2013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2B134-97C0-429C-B744-99BEE67965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427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2B134-97C0-429C-B744-99BEE6796549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1563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2B134-97C0-429C-B744-99BEE6796549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5962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2B134-97C0-429C-B744-99BEE6796549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8040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0" y="1263650"/>
            <a:ext cx="9144000" cy="5129213"/>
            <a:chOff x="0" y="796"/>
            <a:chExt cx="5760" cy="3182"/>
          </a:xfrm>
        </p:grpSpPr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0" y="796"/>
              <a:ext cx="576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0" y="3978"/>
              <a:ext cx="576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428736"/>
            <a:ext cx="8715436" cy="1470025"/>
          </a:xfrm>
        </p:spPr>
        <p:txBody>
          <a:bodyPr/>
          <a:lstStyle>
            <a:lvl1pPr algn="l"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2928934"/>
            <a:ext cx="8715436" cy="107157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0B03A-E40C-48E6-BDB2-D1D7608BA07D}" type="datetimeFigureOut">
              <a:rPr lang="en-AU" smtClean="0"/>
              <a:t>22/01/2013</a:t>
            </a:fld>
            <a:endParaRPr lang="en-A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47C96-F490-4A95-99F4-7CAC5E6A3D78}" type="slidenum">
              <a:rPr lang="en-AU" smtClean="0"/>
              <a:t>‹#›</a:t>
            </a:fld>
            <a:endParaRPr lang="en-AU"/>
          </a:p>
        </p:txBody>
      </p:sp>
      <p:pic>
        <p:nvPicPr>
          <p:cNvPr id="1026" name="Picture 2" descr="C:\Documents and Settings\MYpearso\Desktop\Picture2.jpg"/>
          <p:cNvPicPr>
            <a:picLocks noChangeAspect="1" noChangeArrowheads="1"/>
          </p:cNvPicPr>
          <p:nvPr/>
        </p:nvPicPr>
        <p:blipFill>
          <a:blip r:embed="rId2"/>
          <a:srcRect l="127" r="702" b="2615"/>
          <a:stretch>
            <a:fillRect/>
          </a:stretch>
        </p:blipFill>
        <p:spPr bwMode="auto">
          <a:xfrm>
            <a:off x="-1" y="4222248"/>
            <a:ext cx="9144000" cy="217068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57297"/>
            <a:ext cx="5486400" cy="337027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0B03A-E40C-48E6-BDB2-D1D7608BA07D}" type="datetimeFigureOut">
              <a:rPr lang="en-AU" smtClean="0"/>
              <a:t>22/01/2013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47C96-F490-4A95-99F4-7CAC5E6A3D7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MYpearso\Desktop\Picture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32" y="4187825"/>
            <a:ext cx="9156701" cy="2212975"/>
          </a:xfrm>
          <a:prstGeom prst="rect">
            <a:avLst/>
          </a:prstGeom>
          <a:noFill/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0" y="1263650"/>
            <a:ext cx="9144000" cy="5129213"/>
            <a:chOff x="0" y="796"/>
            <a:chExt cx="5760" cy="3182"/>
          </a:xfrm>
        </p:grpSpPr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0" y="796"/>
              <a:ext cx="576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0" y="3978"/>
              <a:ext cx="576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3000372"/>
            <a:ext cx="8715436" cy="612769"/>
          </a:xfrm>
        </p:spPr>
        <p:txBody>
          <a:bodyPr/>
          <a:lstStyle>
            <a:lvl1pPr algn="l"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3696704"/>
            <a:ext cx="8715436" cy="446676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0B03A-E40C-48E6-BDB2-D1D7608BA07D}" type="datetimeFigureOut">
              <a:rPr lang="en-AU" smtClean="0"/>
              <a:t>22/01/2013</a:t>
            </a:fld>
            <a:endParaRPr lang="en-A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47C96-F490-4A95-99F4-7CAC5E6A3D7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0B03A-E40C-48E6-BDB2-D1D7608BA07D}" type="datetimeFigureOut">
              <a:rPr lang="en-AU" smtClean="0"/>
              <a:t>22/01/2013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47C96-F490-4A95-99F4-7CAC5E6A3D7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Picture Se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Wedgetail Sunset_L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6000" y="2646363"/>
            <a:ext cx="15621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KT6 STA_L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66000" y="3906838"/>
            <a:ext cx="15621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JP2072 Comm Simu1_L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66000" y="1358900"/>
            <a:ext cx="15621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JORN FERX_L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66000" y="5151438"/>
            <a:ext cx="15621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0200"/>
            <a:ext cx="707236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0B03A-E40C-48E6-BDB2-D1D7608BA07D}" type="datetimeFigureOut">
              <a:rPr lang="en-AU" smtClean="0"/>
              <a:t>22/01/2013</a:t>
            </a:fld>
            <a:endParaRPr lang="en-A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47C96-F490-4A95-99F4-7CAC5E6A3D7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Picture Se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rake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1322388"/>
            <a:ext cx="1547812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Nulka Fir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2609850"/>
            <a:ext cx="1547812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aw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288" y="3870325"/>
            <a:ext cx="1547812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OP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80288" y="5130800"/>
            <a:ext cx="1547812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0200"/>
            <a:ext cx="707236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0B03A-E40C-48E6-BDB2-D1D7608BA07D}" type="datetimeFigureOut">
              <a:rPr lang="en-AU" smtClean="0"/>
              <a:t>22/01/2013</a:t>
            </a:fld>
            <a:endParaRPr lang="en-A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47C96-F490-4A95-99F4-7CAC5E6A3D7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28628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8628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0B03A-E40C-48E6-BDB2-D1D7608BA07D}" type="datetimeFigureOut">
              <a:rPr lang="en-AU" smtClean="0"/>
              <a:t>22/01/2013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47C96-F490-4A95-99F4-7CAC5E6A3D7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844" y="1535113"/>
            <a:ext cx="4286280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844" y="2174875"/>
            <a:ext cx="4286280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87964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87964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0B03A-E40C-48E6-BDB2-D1D7608BA07D}" type="datetimeFigureOut">
              <a:rPr lang="en-AU" smtClean="0"/>
              <a:t>22/01/2013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47C96-F490-4A95-99F4-7CAC5E6A3D7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0B03A-E40C-48E6-BDB2-D1D7608BA07D}" type="datetimeFigureOut">
              <a:rPr lang="en-AU" smtClean="0"/>
              <a:t>22/01/2013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47C96-F490-4A95-99F4-7CAC5E6A3D7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0B03A-E40C-48E6-BDB2-D1D7608BA07D}" type="datetimeFigureOut">
              <a:rPr lang="en-AU" smtClean="0"/>
              <a:t>22/01/2013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47C96-F490-4A95-99F4-7CAC5E6A3D78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2875" y="473075"/>
            <a:ext cx="8786813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2875" y="1600200"/>
            <a:ext cx="87868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2875" y="6500813"/>
            <a:ext cx="21336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A20B03A-E40C-48E6-BDB2-D1D7608BA07D}" type="datetimeFigureOut">
              <a:rPr lang="en-AU" smtClean="0"/>
              <a:t>22/01/2013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0813"/>
            <a:ext cx="28956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6088" y="6500813"/>
            <a:ext cx="21336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4647C96-F490-4A95-99F4-7CAC5E6A3D78}" type="slidenum">
              <a:rPr lang="en-AU" smtClean="0"/>
              <a:t>‹#›</a:t>
            </a:fld>
            <a:endParaRPr lang="en-AU"/>
          </a:p>
        </p:txBody>
      </p:sp>
      <p:grpSp>
        <p:nvGrpSpPr>
          <p:cNvPr id="1031" name="Group 5"/>
          <p:cNvGrpSpPr>
            <a:grpSpLocks/>
          </p:cNvGrpSpPr>
          <p:nvPr/>
        </p:nvGrpSpPr>
        <p:grpSpPr bwMode="auto">
          <a:xfrm>
            <a:off x="0" y="1263650"/>
            <a:ext cx="9144000" cy="5129213"/>
            <a:chOff x="0" y="796"/>
            <a:chExt cx="5760" cy="3182"/>
          </a:xfrm>
        </p:grpSpPr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0" y="796"/>
              <a:ext cx="576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0" y="3978"/>
              <a:ext cx="576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</a:endParaRPr>
            </a:p>
          </p:txBody>
        </p:sp>
      </p:grpSp>
      <p:pic>
        <p:nvPicPr>
          <p:cNvPr id="1032" name="Picture 2" descr="wordmark_col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124700" y="223838"/>
            <a:ext cx="180181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en-AU" sz="3200" b="1" dirty="0" smtClean="0"/>
              <a:t>Linux In Defence: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Linux SOE </a:t>
            </a:r>
            <a:r>
              <a:rPr lang="en-AU" dirty="0"/>
              <a:t>E</a:t>
            </a:r>
            <a:r>
              <a:rPr lang="en-AU" dirty="0" smtClean="0"/>
              <a:t>volution </a:t>
            </a:r>
            <a:r>
              <a:rPr lang="en-AU" dirty="0"/>
              <a:t>A</a:t>
            </a:r>
            <a:r>
              <a:rPr lang="en-AU" dirty="0" smtClean="0"/>
              <a:t>t JORN</a:t>
            </a:r>
            <a:br>
              <a:rPr lang="en-AU" dirty="0" smtClean="0"/>
            </a:br>
            <a:r>
              <a:rPr lang="en-AU" dirty="0" smtClean="0"/>
              <a:t>(by Jamie Birse)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 </a:t>
            </a:r>
            <a:endParaRPr lang="en-AU" dirty="0"/>
          </a:p>
        </p:txBody>
      </p:sp>
      <p:pic>
        <p:nvPicPr>
          <p:cNvPr id="5" name="Picture 2" descr="G:\Jindalee\Administration\OTHR Logo\OTHR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9" y="1556792"/>
            <a:ext cx="21240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114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484784"/>
            <a:ext cx="87129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Components to the Linux SOE within JORN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RHEL </a:t>
            </a:r>
            <a:r>
              <a:rPr lang="en-AU" dirty="0" err="1"/>
              <a:t>iso’s</a:t>
            </a:r>
            <a:r>
              <a:rPr lang="en-AU" dirty="0"/>
              <a:t>, 3rd party RPMS, </a:t>
            </a:r>
            <a:r>
              <a:rPr lang="en-AU" dirty="0" smtClean="0"/>
              <a:t>TAR</a:t>
            </a:r>
            <a:r>
              <a:rPr lang="en-AU" dirty="0" smtClean="0"/>
              <a:t> </a:t>
            </a:r>
            <a:r>
              <a:rPr lang="en-AU" dirty="0"/>
              <a:t>files, configuration files, scripts.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650</a:t>
            </a:r>
            <a:r>
              <a:rPr lang="en-AU" dirty="0"/>
              <a:t>+ scripts and configuration files.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Hostname Structured configuration </a:t>
            </a:r>
            <a:r>
              <a:rPr lang="en-AU" dirty="0"/>
              <a:t>File Hierarchy</a:t>
            </a:r>
            <a:r>
              <a:rPr lang="en-AU" dirty="0" smtClean="0"/>
              <a:t>.</a:t>
            </a:r>
            <a:endParaRPr lang="en-AU" dirty="0"/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Automated </a:t>
            </a:r>
            <a:r>
              <a:rPr lang="en-AU" dirty="0"/>
              <a:t>System Builds</a:t>
            </a:r>
            <a:r>
              <a:rPr lang="en-AU" dirty="0" smtClean="0"/>
              <a:t>.</a:t>
            </a:r>
          </a:p>
          <a:p>
            <a:endParaRPr lang="en-AU" dirty="0" smtClean="0"/>
          </a:p>
          <a:p>
            <a:r>
              <a:rPr lang="en-AU" b="1" dirty="0"/>
              <a:t>System Hardware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/>
              <a:t>HP DL380 (starting G3 </a:t>
            </a:r>
            <a:r>
              <a:rPr lang="en-AU" dirty="0" smtClean="0"/>
              <a:t>up to </a:t>
            </a:r>
            <a:r>
              <a:rPr lang="en-AU" dirty="0"/>
              <a:t>G7), DL360, DL320, </a:t>
            </a:r>
            <a:r>
              <a:rPr lang="en-AU" dirty="0" smtClean="0"/>
              <a:t>XW</a:t>
            </a:r>
            <a:r>
              <a:rPr lang="en-AU" dirty="0" smtClean="0"/>
              <a:t>6000</a:t>
            </a:r>
            <a:r>
              <a:rPr lang="en-AU" dirty="0"/>
              <a:t>, Z400, some white box systems, </a:t>
            </a:r>
            <a:r>
              <a:rPr lang="en-AU" dirty="0" err="1"/>
              <a:t>supermicro</a:t>
            </a:r>
            <a:r>
              <a:rPr lang="en-AU" dirty="0"/>
              <a:t> systems, bespoke hardware.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/>
              <a:t>SDE hardware: SUN Blades and SAN.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err="1"/>
              <a:t>Nvidia</a:t>
            </a:r>
            <a:r>
              <a:rPr lang="en-AU" dirty="0"/>
              <a:t> graphics cards (due to software constraints) and up to 4 HP 24 inch monitors per workstation.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/>
              <a:t>Networking: Primarily Cisco but </a:t>
            </a:r>
            <a:r>
              <a:rPr lang="en-AU" dirty="0" smtClean="0"/>
              <a:t>Dell, Foundry and Enterasys also used.</a:t>
            </a:r>
            <a:endParaRPr lang="en-AU" dirty="0"/>
          </a:p>
          <a:p>
            <a:pPr marL="285750" indent="-285750">
              <a:buFont typeface="Arial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5836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484784"/>
            <a:ext cx="8712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Configuration File Hierarchy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Configuration </a:t>
            </a:r>
            <a:r>
              <a:rPr lang="en-AU" dirty="0"/>
              <a:t>files are named using hostnames or part thereof.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Due </a:t>
            </a:r>
            <a:r>
              <a:rPr lang="en-AU" dirty="0"/>
              <a:t>to the structured nature of hostnames </a:t>
            </a:r>
            <a:r>
              <a:rPr lang="en-AU" dirty="0" smtClean="0"/>
              <a:t>we are able </a:t>
            </a:r>
            <a:r>
              <a:rPr lang="en-AU" dirty="0"/>
              <a:t>to create a hierarchy of </a:t>
            </a:r>
            <a:r>
              <a:rPr lang="en-AU" dirty="0" smtClean="0"/>
              <a:t>configuration files </a:t>
            </a:r>
            <a:r>
              <a:rPr lang="en-AU" dirty="0"/>
              <a:t>based on the hostname structure</a:t>
            </a:r>
            <a:r>
              <a:rPr lang="en-AU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Example </a:t>
            </a:r>
            <a:r>
              <a:rPr lang="en-AU" dirty="0"/>
              <a:t>hierarchy of configuration files for node coeslcp010:</a:t>
            </a:r>
          </a:p>
          <a:p>
            <a:r>
              <a:rPr lang="en-AU" dirty="0" smtClean="0"/>
              <a:t>	lconfig_jindalee.dat</a:t>
            </a:r>
            <a:endParaRPr lang="en-AU" dirty="0"/>
          </a:p>
          <a:p>
            <a:r>
              <a:rPr lang="en-AU" dirty="0" smtClean="0"/>
              <a:t>	lconfig_coe.dat</a:t>
            </a:r>
            <a:endParaRPr lang="en-AU" dirty="0"/>
          </a:p>
          <a:p>
            <a:r>
              <a:rPr lang="en-AU" dirty="0" smtClean="0"/>
              <a:t>	lconfig_coes.dat</a:t>
            </a:r>
            <a:endParaRPr lang="en-AU" dirty="0"/>
          </a:p>
          <a:p>
            <a:r>
              <a:rPr lang="en-AU" dirty="0" smtClean="0"/>
              <a:t>	lconfig_coes</a:t>
            </a:r>
            <a:r>
              <a:rPr lang="en-AU" dirty="0"/>
              <a:t>__</a:t>
            </a:r>
            <a:r>
              <a:rPr lang="en-AU" dirty="0" smtClean="0"/>
              <a:t>p.dat*</a:t>
            </a:r>
            <a:endParaRPr lang="en-AU" dirty="0"/>
          </a:p>
          <a:p>
            <a:r>
              <a:rPr lang="en-AU" dirty="0" smtClean="0"/>
              <a:t>	lconfig_coeslcp.dat</a:t>
            </a:r>
            <a:endParaRPr lang="en-AU" dirty="0"/>
          </a:p>
          <a:p>
            <a:r>
              <a:rPr lang="en-AU" dirty="0" smtClean="0"/>
              <a:t>	lconfig_coeslcp0.dat</a:t>
            </a:r>
            <a:endParaRPr lang="en-AU" dirty="0"/>
          </a:p>
          <a:p>
            <a:r>
              <a:rPr lang="en-AU" dirty="0" smtClean="0"/>
              <a:t>	lconfig_coeslcp01.dat</a:t>
            </a:r>
            <a:endParaRPr lang="en-AU" dirty="0"/>
          </a:p>
          <a:p>
            <a:r>
              <a:rPr lang="en-AU" dirty="0" smtClean="0"/>
              <a:t>	</a:t>
            </a:r>
            <a:r>
              <a:rPr lang="en-AU" dirty="0" smtClean="0"/>
              <a:t>lconfig_coeslcp010.dat</a:t>
            </a:r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*Note: Node Naming is not ideal for Linux SOE.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8712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03017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AU" dirty="0"/>
              <a:t>Configuration files can be inserted below the base/default lconfig_jindalee.dat </a:t>
            </a:r>
            <a:r>
              <a:rPr lang="en-AU" dirty="0" smtClean="0"/>
              <a:t>by inclusion </a:t>
            </a:r>
            <a:r>
              <a:rPr lang="en-AU" dirty="0"/>
              <a:t>in hostname </a:t>
            </a:r>
            <a:r>
              <a:rPr lang="en-AU" dirty="0" smtClean="0"/>
              <a:t>configuration files. </a:t>
            </a:r>
            <a:r>
              <a:rPr lang="en-AU" dirty="0"/>
              <a:t>These are:</a:t>
            </a:r>
          </a:p>
          <a:p>
            <a:r>
              <a:rPr lang="en-AU" dirty="0" smtClean="0"/>
              <a:t>	lconfig_processor.dat</a:t>
            </a:r>
            <a:endParaRPr lang="en-AU" dirty="0"/>
          </a:p>
          <a:p>
            <a:r>
              <a:rPr lang="en-AU" dirty="0" smtClean="0"/>
              <a:t>	lconfig_workstation.dat</a:t>
            </a:r>
            <a:endParaRPr lang="en-AU" dirty="0"/>
          </a:p>
          <a:p>
            <a:r>
              <a:rPr lang="en-AU" dirty="0" smtClean="0"/>
              <a:t>	lconfig_jorn_operational_node.dat</a:t>
            </a:r>
            <a:endParaRPr lang="en-AU" dirty="0"/>
          </a:p>
          <a:p>
            <a:r>
              <a:rPr lang="en-AU" dirty="0" smtClean="0"/>
              <a:t>	lconfig_jorn_development_node.dat</a:t>
            </a:r>
            <a:endParaRPr lang="en-AU" dirty="0"/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Tools assist to </a:t>
            </a:r>
            <a:r>
              <a:rPr lang="en-AU" dirty="0"/>
              <a:t>generate a single configuration file for </a:t>
            </a:r>
            <a:r>
              <a:rPr lang="en-AU" dirty="0" smtClean="0"/>
              <a:t>a hostname to:</a:t>
            </a:r>
            <a:endParaRPr lang="en-AU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Debug, Rationalise, Compare, Test </a:t>
            </a:r>
            <a:r>
              <a:rPr lang="en-AU" dirty="0"/>
              <a:t>and review configuration </a:t>
            </a:r>
            <a:r>
              <a:rPr lang="en-AU" dirty="0" smtClean="0"/>
              <a:t>baselines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AU" dirty="0" smtClean="0"/>
          </a:p>
          <a:p>
            <a:r>
              <a:rPr lang="en-AU" b="1" dirty="0"/>
              <a:t>Configuration file hierarchy allows for changes: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Change </a:t>
            </a:r>
            <a:r>
              <a:rPr lang="en-AU" dirty="0"/>
              <a:t>at the top applies to all systems across JORN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Change </a:t>
            </a:r>
            <a:r>
              <a:rPr lang="en-AU" dirty="0"/>
              <a:t>can be applied to only one system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Change </a:t>
            </a:r>
            <a:r>
              <a:rPr lang="en-AU" dirty="0"/>
              <a:t>can be applied to a subnet or group of systems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Adding </a:t>
            </a:r>
            <a:r>
              <a:rPr lang="en-AU" dirty="0"/>
              <a:t>new systems </a:t>
            </a:r>
            <a:r>
              <a:rPr lang="en-AU" dirty="0" smtClean="0"/>
              <a:t>– potentially as simple </a:t>
            </a:r>
            <a:r>
              <a:rPr lang="en-AU" dirty="0"/>
              <a:t>as adding </a:t>
            </a:r>
            <a:r>
              <a:rPr lang="en-AU" dirty="0" smtClean="0"/>
              <a:t>it to the hosts file and its MAC Address to the </a:t>
            </a:r>
            <a:r>
              <a:rPr lang="en-AU" dirty="0" smtClean="0"/>
              <a:t>install </a:t>
            </a:r>
            <a:r>
              <a:rPr lang="en-AU" dirty="0" smtClean="0"/>
              <a:t>server's</a:t>
            </a:r>
            <a:r>
              <a:rPr lang="en-AU" dirty="0"/>
              <a:t> </a:t>
            </a:r>
            <a:r>
              <a:rPr lang="en-AU" dirty="0" smtClean="0"/>
              <a:t>configuration </a:t>
            </a:r>
            <a:r>
              <a:rPr lang="en-AU" dirty="0" smtClean="0"/>
              <a:t>file.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6429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484784"/>
            <a:ext cx="87849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Types of Scripts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Setup </a:t>
            </a:r>
            <a:r>
              <a:rPr lang="fr-FR" dirty="0"/>
              <a:t>scripts: setup applications, services, configuration files, permissions, </a:t>
            </a:r>
            <a:r>
              <a:rPr lang="fr-FR" dirty="0" smtClean="0"/>
              <a:t>directories </a:t>
            </a:r>
            <a:r>
              <a:rPr lang="en-AU" dirty="0" smtClean="0"/>
              <a:t>and </a:t>
            </a:r>
            <a:r>
              <a:rPr lang="en-AU" dirty="0"/>
              <a:t>files, common functions, wrapper scripts, etc.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Most </a:t>
            </a:r>
            <a:r>
              <a:rPr lang="en-AU" dirty="0"/>
              <a:t>setup scripts modify existing </a:t>
            </a:r>
            <a:r>
              <a:rPr lang="en-AU" dirty="0" err="1"/>
              <a:t>linux</a:t>
            </a:r>
            <a:r>
              <a:rPr lang="en-AU" dirty="0"/>
              <a:t> </a:t>
            </a:r>
            <a:r>
              <a:rPr lang="en-AU" dirty="0" err="1"/>
              <a:t>conf</a:t>
            </a:r>
            <a:r>
              <a:rPr lang="en-AU" dirty="0"/>
              <a:t> files or generate new ones from </a:t>
            </a:r>
            <a:r>
              <a:rPr lang="en-AU" dirty="0" smtClean="0"/>
              <a:t>the </a:t>
            </a:r>
            <a:r>
              <a:rPr lang="en-AU" dirty="0" err="1" smtClean="0"/>
              <a:t>lconfig</a:t>
            </a:r>
            <a:r>
              <a:rPr lang="en-AU" dirty="0"/>
              <a:t>_* dat.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Allows </a:t>
            </a:r>
            <a:r>
              <a:rPr lang="en-AU" dirty="0"/>
              <a:t>for </a:t>
            </a:r>
            <a:r>
              <a:rPr lang="en-AU" dirty="0" err="1"/>
              <a:t>conf</a:t>
            </a:r>
            <a:r>
              <a:rPr lang="en-AU" dirty="0"/>
              <a:t> files changes between RHEL version or even package updates.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Install </a:t>
            </a:r>
            <a:r>
              <a:rPr lang="en-AU" dirty="0"/>
              <a:t>scripts: install packages, </a:t>
            </a:r>
            <a:r>
              <a:rPr lang="en-AU" dirty="0" smtClean="0"/>
              <a:t>TAR</a:t>
            </a:r>
            <a:r>
              <a:rPr lang="en-AU" dirty="0" smtClean="0"/>
              <a:t> </a:t>
            </a:r>
            <a:r>
              <a:rPr lang="en-AU" dirty="0"/>
              <a:t>files, build applications.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Make </a:t>
            </a:r>
            <a:r>
              <a:rPr lang="en-AU" dirty="0"/>
              <a:t>scripts: These usually generate specific files, </a:t>
            </a:r>
            <a:r>
              <a:rPr lang="en-AU" dirty="0" err="1"/>
              <a:t>i.e</a:t>
            </a:r>
            <a:r>
              <a:rPr lang="en-AU" dirty="0"/>
              <a:t> hosts, </a:t>
            </a:r>
            <a:r>
              <a:rPr lang="en-AU" dirty="0" err="1"/>
              <a:t>hosts.equiv</a:t>
            </a:r>
            <a:r>
              <a:rPr lang="en-AU" dirty="0"/>
              <a:t>, etc.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Utility </a:t>
            </a:r>
            <a:r>
              <a:rPr lang="en-AU" dirty="0"/>
              <a:t>scripts: common administration tasks.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Create </a:t>
            </a:r>
            <a:r>
              <a:rPr lang="en-AU" dirty="0"/>
              <a:t>scripts: create install media or files, </a:t>
            </a:r>
            <a:r>
              <a:rPr lang="en-AU" dirty="0" err="1"/>
              <a:t>eg</a:t>
            </a:r>
            <a:r>
              <a:rPr lang="en-AU" dirty="0"/>
              <a:t>. install </a:t>
            </a:r>
            <a:r>
              <a:rPr lang="en-AU" dirty="0" err="1"/>
              <a:t>dvds</a:t>
            </a:r>
            <a:r>
              <a:rPr lang="en-AU" dirty="0"/>
              <a:t>, install </a:t>
            </a:r>
            <a:r>
              <a:rPr lang="en-AU" dirty="0" err="1"/>
              <a:t>usb</a:t>
            </a:r>
            <a:r>
              <a:rPr lang="en-AU" dirty="0"/>
              <a:t> keys, </a:t>
            </a:r>
            <a:r>
              <a:rPr lang="en-AU" dirty="0" err="1" smtClean="0"/>
              <a:t>kickstart</a:t>
            </a:r>
            <a:r>
              <a:rPr lang="en-AU" dirty="0"/>
              <a:t> </a:t>
            </a:r>
            <a:r>
              <a:rPr lang="en-AU" dirty="0" smtClean="0"/>
              <a:t>files </a:t>
            </a:r>
            <a:r>
              <a:rPr lang="en-AU" dirty="0"/>
              <a:t>and generated tar files from configuration management.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Configured </a:t>
            </a:r>
            <a:r>
              <a:rPr lang="en-AU" dirty="0"/>
              <a:t>Linux files. e.g. licence files.</a:t>
            </a:r>
          </a:p>
        </p:txBody>
      </p:sp>
    </p:spTree>
    <p:extLst>
      <p:ext uri="{BB962C8B-B14F-4D97-AF65-F5344CB8AC3E}">
        <p14:creationId xmlns:p14="http://schemas.microsoft.com/office/powerpoint/2010/main" val="1519107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412776"/>
            <a:ext cx="8640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Types of Automated System builds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Primary </a:t>
            </a:r>
            <a:r>
              <a:rPr lang="en-AU" dirty="0"/>
              <a:t>install server: NFS, NIS, NTP, TFTP, DHCP, DNS, Home directories for </a:t>
            </a:r>
            <a:r>
              <a:rPr lang="en-AU" dirty="0" smtClean="0"/>
              <a:t>Linux and </a:t>
            </a:r>
            <a:r>
              <a:rPr lang="en-AU" dirty="0"/>
              <a:t>Unix, adding configured users and managed users.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Failover </a:t>
            </a:r>
            <a:r>
              <a:rPr lang="en-AU" dirty="0"/>
              <a:t>server: DRBD and heartbeat, DRBD and </a:t>
            </a:r>
            <a:r>
              <a:rPr lang="en-AU" dirty="0" err="1"/>
              <a:t>corosync</a:t>
            </a:r>
            <a:r>
              <a:rPr lang="en-AU" dirty="0"/>
              <a:t>, </a:t>
            </a:r>
            <a:r>
              <a:rPr lang="en-AU" dirty="0" err="1"/>
              <a:t>rsync</a:t>
            </a:r>
            <a:r>
              <a:rPr lang="en-AU" dirty="0"/>
              <a:t> and manual scripts</a:t>
            </a:r>
            <a:r>
              <a:rPr lang="en-AU" dirty="0" smtClean="0"/>
              <a:t>.</a:t>
            </a:r>
            <a:endParaRPr lang="en-AU" dirty="0"/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Failover </a:t>
            </a:r>
            <a:r>
              <a:rPr lang="en-AU" dirty="0"/>
              <a:t>NFS server: DRBD and heartbeat, DRBD and </a:t>
            </a:r>
            <a:r>
              <a:rPr lang="en-AU" dirty="0" err="1"/>
              <a:t>corosync</a:t>
            </a:r>
            <a:r>
              <a:rPr lang="en-AU" dirty="0"/>
              <a:t>, </a:t>
            </a:r>
            <a:r>
              <a:rPr lang="en-AU" dirty="0" err="1"/>
              <a:t>rsync</a:t>
            </a:r>
            <a:r>
              <a:rPr lang="en-AU" dirty="0"/>
              <a:t> and </a:t>
            </a:r>
            <a:r>
              <a:rPr lang="en-AU" dirty="0" smtClean="0"/>
              <a:t>manual scripts</a:t>
            </a:r>
            <a:r>
              <a:rPr lang="en-AU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Oracle </a:t>
            </a:r>
            <a:r>
              <a:rPr lang="en-AU" dirty="0"/>
              <a:t>Database server: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Processor </a:t>
            </a:r>
            <a:r>
              <a:rPr lang="en-AU" dirty="0"/>
              <a:t>nodes: general, waveform generators, digital receivers.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Workstation </a:t>
            </a:r>
            <a:r>
              <a:rPr lang="en-AU" dirty="0"/>
              <a:t>nodes: operator consoles, developer workstations, JIAB.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Standalone </a:t>
            </a:r>
            <a:r>
              <a:rPr lang="en-AU" dirty="0"/>
              <a:t>system:</a:t>
            </a:r>
          </a:p>
        </p:txBody>
      </p:sp>
    </p:spTree>
    <p:extLst>
      <p:ext uri="{BB962C8B-B14F-4D97-AF65-F5344CB8AC3E}">
        <p14:creationId xmlns:p14="http://schemas.microsoft.com/office/powerpoint/2010/main" val="3584912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412776"/>
            <a:ext cx="87129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A Linux SOE Install Simplified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A </a:t>
            </a:r>
            <a:r>
              <a:rPr lang="en-AU" dirty="0"/>
              <a:t>customised </a:t>
            </a:r>
            <a:r>
              <a:rPr lang="en-AU" dirty="0" err="1"/>
              <a:t>kickstart</a:t>
            </a:r>
            <a:r>
              <a:rPr lang="en-AU" dirty="0"/>
              <a:t> RHEL install. Auto reboot.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Automatic </a:t>
            </a:r>
            <a:r>
              <a:rPr lang="en-AU" dirty="0"/>
              <a:t>start of the OTHR Linux SOE setup script that calls many other </a:t>
            </a:r>
            <a:r>
              <a:rPr lang="en-AU" dirty="0" smtClean="0"/>
              <a:t>setup scripts. Auto </a:t>
            </a:r>
            <a:r>
              <a:rPr lang="en-AU" dirty="0"/>
              <a:t>reboot</a:t>
            </a:r>
            <a:r>
              <a:rPr lang="en-AU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AU" dirty="0"/>
          </a:p>
          <a:p>
            <a:r>
              <a:rPr lang="en-AU" b="1" dirty="0"/>
              <a:t>The Linux SOE </a:t>
            </a:r>
            <a:r>
              <a:rPr lang="en-AU" b="1" dirty="0" smtClean="0"/>
              <a:t>Site Deployment</a:t>
            </a:r>
            <a:endParaRPr lang="en-AU" dirty="0"/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Generate </a:t>
            </a:r>
            <a:r>
              <a:rPr lang="en-AU" dirty="0"/>
              <a:t>an install USB key (32GB key) for the site install server (from another </a:t>
            </a:r>
            <a:r>
              <a:rPr lang="en-AU" dirty="0" smtClean="0"/>
              <a:t>install server</a:t>
            </a:r>
            <a:r>
              <a:rPr lang="en-AU" dirty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Prepare </a:t>
            </a:r>
            <a:r>
              <a:rPr lang="en-AU" dirty="0"/>
              <a:t>all hardware to be installed.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Boot </a:t>
            </a:r>
            <a:r>
              <a:rPr lang="en-AU" dirty="0"/>
              <a:t>the install server off the USB key. Return an hour later.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PXE </a:t>
            </a:r>
            <a:r>
              <a:rPr lang="en-AU" dirty="0"/>
              <a:t>boot the failover install server and any other primary servers. Wait 45 minutes.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PXE </a:t>
            </a:r>
            <a:r>
              <a:rPr lang="en-AU" dirty="0"/>
              <a:t>boot all other systems to be installed.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Set </a:t>
            </a:r>
            <a:r>
              <a:rPr lang="en-AU" dirty="0"/>
              <a:t>passwords.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Run </a:t>
            </a:r>
            <a:r>
              <a:rPr lang="en-AU" dirty="0"/>
              <a:t>confidence tests</a:t>
            </a:r>
            <a:r>
              <a:rPr lang="en-AU" dirty="0" smtClean="0"/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8709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412776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Troubleshooting Unknown Problems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Reinstall </a:t>
            </a:r>
            <a:r>
              <a:rPr lang="en-AU" dirty="0"/>
              <a:t>it for a quick fix and back to a known baseline.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Site </a:t>
            </a:r>
            <a:r>
              <a:rPr lang="en-AU" dirty="0"/>
              <a:t>support techs do investigation.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Raise </a:t>
            </a:r>
            <a:r>
              <a:rPr lang="en-AU" dirty="0"/>
              <a:t>with Linux engineering team</a:t>
            </a:r>
          </a:p>
        </p:txBody>
      </p:sp>
    </p:spTree>
    <p:extLst>
      <p:ext uri="{BB962C8B-B14F-4D97-AF65-F5344CB8AC3E}">
        <p14:creationId xmlns:p14="http://schemas.microsoft.com/office/powerpoint/2010/main" val="2097429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412776"/>
            <a:ext cx="8568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Summary</a:t>
            </a:r>
          </a:p>
          <a:p>
            <a:r>
              <a:rPr lang="en-AU" dirty="0"/>
              <a:t>What does a Linux SOE give us?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A </a:t>
            </a:r>
            <a:r>
              <a:rPr lang="en-AU" dirty="0"/>
              <a:t>known base operating system and tool set.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Repeatability</a:t>
            </a:r>
            <a:r>
              <a:rPr lang="en-AU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Easy </a:t>
            </a:r>
            <a:r>
              <a:rPr lang="en-AU" dirty="0"/>
              <a:t>expansion of the network.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Access </a:t>
            </a:r>
            <a:r>
              <a:rPr lang="en-AU" dirty="0"/>
              <a:t>to a great number of new tools.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A </a:t>
            </a:r>
            <a:r>
              <a:rPr lang="en-AU" dirty="0"/>
              <a:t>clear upgrade path, both hardware and operating system</a:t>
            </a:r>
            <a:r>
              <a:rPr lang="en-AU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 smtClean="0"/>
              <a:t>The ability for non </a:t>
            </a:r>
            <a:r>
              <a:rPr lang="en-AU" smtClean="0"/>
              <a:t>Linux radar maintainers </a:t>
            </a:r>
            <a:r>
              <a:rPr lang="en-AU" dirty="0" smtClean="0"/>
              <a:t>to maintain 600 Linux systems across 8 sites.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4394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068960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Questions?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653049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484784"/>
            <a:ext cx="85689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Introduction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Evolution </a:t>
            </a:r>
            <a:r>
              <a:rPr lang="en-AU" dirty="0"/>
              <a:t>of the Linux SOE at JORN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Why </a:t>
            </a:r>
            <a:r>
              <a:rPr lang="en-AU" dirty="0"/>
              <a:t>use a Linux SOE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Origins </a:t>
            </a:r>
            <a:r>
              <a:rPr lang="en-AU" dirty="0"/>
              <a:t>of the Linux SOE, Future Trends and Expectations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Implementation </a:t>
            </a:r>
            <a:r>
              <a:rPr lang="en-AU" dirty="0"/>
              <a:t>of System </a:t>
            </a:r>
            <a:r>
              <a:rPr lang="en-AU" dirty="0" smtClean="0"/>
              <a:t>Hardware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Designation </a:t>
            </a:r>
            <a:r>
              <a:rPr lang="en-AU" dirty="0"/>
              <a:t>of Engineering Timelines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Example </a:t>
            </a:r>
            <a:r>
              <a:rPr lang="en-AU" dirty="0"/>
              <a:t>of Simplified Linux SOE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Linux </a:t>
            </a:r>
            <a:r>
              <a:rPr lang="en-AU" dirty="0"/>
              <a:t>SOE </a:t>
            </a:r>
            <a:r>
              <a:rPr lang="en-AU" dirty="0" smtClean="0"/>
              <a:t>Deployment</a:t>
            </a:r>
            <a:endParaRPr lang="en-AU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Troubleshooting</a:t>
            </a:r>
            <a:endParaRPr lang="en-AU" dirty="0"/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Execution </a:t>
            </a:r>
            <a:r>
              <a:rPr lang="en-AU" dirty="0"/>
              <a:t>of the Linux SOE at JORN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Components </a:t>
            </a:r>
            <a:r>
              <a:rPr lang="en-AU" dirty="0"/>
              <a:t>of the Linux SOE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Types </a:t>
            </a:r>
            <a:r>
              <a:rPr lang="en-AU" dirty="0"/>
              <a:t>of Automated System Builds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Summary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4211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412776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BACKGROUND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JORN </a:t>
            </a:r>
            <a:r>
              <a:rPr lang="en-AU" dirty="0"/>
              <a:t>is a High Frequency radar system spread across Australia at 8 sites and </a:t>
            </a:r>
            <a:r>
              <a:rPr lang="en-AU" dirty="0" smtClean="0"/>
              <a:t>requires significant computing </a:t>
            </a:r>
            <a:r>
              <a:rPr lang="en-AU" dirty="0"/>
              <a:t>power to achieve successful operation.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The </a:t>
            </a:r>
            <a:r>
              <a:rPr lang="en-AU" dirty="0"/>
              <a:t>network is divided into 2 segments, an operational network and a </a:t>
            </a:r>
            <a:r>
              <a:rPr lang="en-AU" dirty="0" smtClean="0"/>
              <a:t>development network</a:t>
            </a:r>
            <a:r>
              <a:rPr lang="en-AU" dirty="0"/>
              <a:t>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The </a:t>
            </a:r>
            <a:r>
              <a:rPr lang="en-AU" dirty="0"/>
              <a:t>operational network consists of 3 independent </a:t>
            </a:r>
            <a:r>
              <a:rPr lang="en-AU" dirty="0" smtClean="0"/>
              <a:t>radars consisting of 2 sites each, </a:t>
            </a:r>
            <a:r>
              <a:rPr lang="en-AU" dirty="0"/>
              <a:t>with a command </a:t>
            </a:r>
            <a:r>
              <a:rPr lang="en-AU" dirty="0" smtClean="0"/>
              <a:t>and control </a:t>
            </a:r>
            <a:r>
              <a:rPr lang="en-AU" dirty="0"/>
              <a:t>site for co-ordination.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The </a:t>
            </a:r>
            <a:r>
              <a:rPr lang="en-AU" dirty="0"/>
              <a:t>development network is a single site consisting of multiple </a:t>
            </a:r>
            <a:r>
              <a:rPr lang="en-AU" dirty="0" smtClean="0"/>
              <a:t>development, replica </a:t>
            </a:r>
            <a:r>
              <a:rPr lang="en-AU" dirty="0"/>
              <a:t>and prototype </a:t>
            </a:r>
            <a:r>
              <a:rPr lang="en-AU" dirty="0" smtClean="0"/>
              <a:t>LANs</a:t>
            </a:r>
            <a:r>
              <a:rPr lang="en-AU" dirty="0" smtClean="0"/>
              <a:t>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Currently around 600 Linux systems</a:t>
            </a:r>
            <a:endParaRPr lang="en-AU" dirty="0"/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The </a:t>
            </a:r>
            <a:r>
              <a:rPr lang="en-AU" dirty="0"/>
              <a:t>O</a:t>
            </a:r>
            <a:r>
              <a:rPr lang="en-AU" dirty="0" smtClean="0"/>
              <a:t>perational </a:t>
            </a:r>
            <a:r>
              <a:rPr lang="en-AU" dirty="0"/>
              <a:t>R</a:t>
            </a:r>
            <a:r>
              <a:rPr lang="en-AU" dirty="0" smtClean="0"/>
              <a:t>adar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Has a </a:t>
            </a:r>
            <a:r>
              <a:rPr lang="en-AU" dirty="0"/>
              <a:t>Key Performance Indicator uptime of 98%.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Is </a:t>
            </a:r>
            <a:r>
              <a:rPr lang="en-AU" dirty="0"/>
              <a:t>a ground based radar analogous in operation, support and maintenance to </a:t>
            </a:r>
            <a:r>
              <a:rPr lang="en-AU" dirty="0" smtClean="0"/>
              <a:t>a jet </a:t>
            </a:r>
            <a:r>
              <a:rPr lang="en-AU" dirty="0"/>
              <a:t>fighter - there is no help desk support at Mach 2</a:t>
            </a:r>
            <a:r>
              <a:rPr lang="en-AU" dirty="0" smtClean="0"/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9206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412776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BACKGROUND – </a:t>
            </a:r>
            <a:r>
              <a:rPr lang="en-AU" b="1" dirty="0" err="1"/>
              <a:t>cont</a:t>
            </a:r>
            <a:r>
              <a:rPr lang="en-AU" b="1" dirty="0" smtClean="0"/>
              <a:t>’</a:t>
            </a:r>
            <a:endParaRPr lang="en-A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Operations Support</a:t>
            </a:r>
            <a:endParaRPr lang="en-AU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Supported </a:t>
            </a:r>
            <a:r>
              <a:rPr lang="en-AU" dirty="0"/>
              <a:t>by radar support techs at each site.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No </a:t>
            </a:r>
            <a:r>
              <a:rPr lang="en-AU" dirty="0"/>
              <a:t>dedicated system </a:t>
            </a:r>
            <a:r>
              <a:rPr lang="en-AU" dirty="0" smtClean="0"/>
              <a:t>administrators at operational sites.</a:t>
            </a:r>
            <a:endParaRPr lang="en-AU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Secondary </a:t>
            </a:r>
            <a:r>
              <a:rPr lang="en-AU" dirty="0"/>
              <a:t>support is given by development site </a:t>
            </a:r>
            <a:r>
              <a:rPr lang="en-AU" dirty="0" smtClean="0"/>
              <a:t>personnel during working hours.</a:t>
            </a:r>
          </a:p>
          <a:p>
            <a:endParaRPr lang="en-AU" dirty="0"/>
          </a:p>
          <a:p>
            <a:pPr marL="285750" indent="-285750">
              <a:buFont typeface="Arial" pitchFamily="34" charset="0"/>
              <a:buChar char="•"/>
            </a:pPr>
            <a:r>
              <a:rPr lang="en-AU" dirty="0"/>
              <a:t>To build, maintain, support and develop these </a:t>
            </a:r>
            <a:r>
              <a:rPr lang="en-AU" dirty="0" smtClean="0"/>
              <a:t>systems </a:t>
            </a:r>
            <a:r>
              <a:rPr lang="en-AU" dirty="0"/>
              <a:t>there is a heavy reliance on: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Engineering</a:t>
            </a:r>
            <a:endParaRPr lang="en-AU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Configuration </a:t>
            </a:r>
            <a:r>
              <a:rPr lang="en-AU" dirty="0"/>
              <a:t>management and documentation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Training, logistics</a:t>
            </a:r>
            <a:r>
              <a:rPr lang="en-AU" dirty="0"/>
              <a:t> </a:t>
            </a:r>
            <a:r>
              <a:rPr lang="en-AU" dirty="0" smtClean="0"/>
              <a:t>and obsolescence management</a:t>
            </a:r>
          </a:p>
          <a:p>
            <a:pPr marL="285750" indent="-285750">
              <a:buFont typeface="Arial" pitchFamily="34" charset="0"/>
              <a:buChar char="•"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5115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556792"/>
            <a:ext cx="83529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Why Use a Linux SOE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/>
              <a:t>Requirements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A </a:t>
            </a:r>
            <a:r>
              <a:rPr lang="en-AU" dirty="0"/>
              <a:t>standard operating system base e.g. RHEL.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Adherence </a:t>
            </a:r>
            <a:r>
              <a:rPr lang="en-AU" dirty="0"/>
              <a:t>to strict security requirements.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A </a:t>
            </a:r>
            <a:r>
              <a:rPr lang="en-AU" dirty="0"/>
              <a:t>standard directory/file structure.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A </a:t>
            </a:r>
            <a:r>
              <a:rPr lang="en-AU" dirty="0"/>
              <a:t>standard set of applications and libraries across OS versions.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Easily </a:t>
            </a:r>
            <a:r>
              <a:rPr lang="en-AU" dirty="0"/>
              <a:t>expanded when new requirements arise.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A </a:t>
            </a:r>
            <a:r>
              <a:rPr lang="en-AU" dirty="0"/>
              <a:t>centralised management of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AU" dirty="0" smtClean="0"/>
              <a:t>Users, Logs, Updates, Procedures</a:t>
            </a:r>
            <a:endParaRPr lang="en-AU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A </a:t>
            </a:r>
            <a:r>
              <a:rPr lang="en-AU" dirty="0"/>
              <a:t>system that is configuration managed and updated by a change management process.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New </a:t>
            </a:r>
            <a:r>
              <a:rPr lang="en-AU" dirty="0"/>
              <a:t>systems must be interoperable with legacy systems until phased out or ported </a:t>
            </a:r>
            <a:r>
              <a:rPr lang="en-AU" dirty="0" smtClean="0"/>
              <a:t>to newer </a:t>
            </a:r>
            <a:r>
              <a:rPr lang="en-AU" dirty="0"/>
              <a:t>systems.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/>
              <a:t>The Linux SOE and supporting engineered processes fulfil </a:t>
            </a:r>
            <a:r>
              <a:rPr lang="en-AU" dirty="0" smtClean="0"/>
              <a:t>these requirements</a:t>
            </a:r>
            <a:r>
              <a:rPr lang="en-A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2914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412776"/>
            <a:ext cx="87129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Linux SOE, where did it come from and where is it going?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/>
              <a:t>Former systems implemented (and still operational):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VAX </a:t>
            </a:r>
            <a:r>
              <a:rPr lang="en-AU" dirty="0"/>
              <a:t>and VMS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DEC/Compaq/HP </a:t>
            </a:r>
            <a:r>
              <a:rPr lang="en-AU" dirty="0"/>
              <a:t>Alpha and VMS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Compaq/HP </a:t>
            </a:r>
            <a:r>
              <a:rPr lang="en-AU" dirty="0"/>
              <a:t>Alpha and Tru64 5.1 and 4.1g.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/>
              <a:t>However, these systems were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Expensive </a:t>
            </a:r>
            <a:r>
              <a:rPr lang="en-AU" dirty="0"/>
              <a:t>to maintain with high support costs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Tending </a:t>
            </a:r>
            <a:r>
              <a:rPr lang="en-AU" dirty="0"/>
              <a:t>towards obsolescence with time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No </a:t>
            </a:r>
            <a:r>
              <a:rPr lang="en-AU" dirty="0"/>
              <a:t>clear future for the equipment or their corresponding Operating </a:t>
            </a:r>
            <a:r>
              <a:rPr lang="en-AU" dirty="0" smtClean="0"/>
              <a:t>Systems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Hard to find people who want to work with them</a:t>
            </a:r>
            <a:endParaRPr lang="en-AU" dirty="0"/>
          </a:p>
          <a:p>
            <a:pPr marL="285750" indent="-285750">
              <a:buFont typeface="Arial" pitchFamily="34" charset="0"/>
              <a:buChar char="•"/>
            </a:pPr>
            <a:r>
              <a:rPr lang="en-AU" dirty="0"/>
              <a:t>Linux is a well known and obvious choice as a successor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Runs </a:t>
            </a:r>
            <a:r>
              <a:rPr lang="en-AU" dirty="0"/>
              <a:t>on inexpensive commodity hardware </a:t>
            </a:r>
            <a:r>
              <a:rPr lang="en-AU" dirty="0" smtClean="0"/>
              <a:t>(</a:t>
            </a:r>
            <a:r>
              <a:rPr lang="en-AU" dirty="0"/>
              <a:t>I</a:t>
            </a:r>
            <a:r>
              <a:rPr lang="en-AU" dirty="0" smtClean="0"/>
              <a:t>ntel </a:t>
            </a:r>
            <a:r>
              <a:rPr lang="en-AU" dirty="0"/>
              <a:t>and AMD)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“No” </a:t>
            </a:r>
            <a:r>
              <a:rPr lang="en-AU" dirty="0"/>
              <a:t>OS licensing costs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437106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412776"/>
            <a:ext cx="84249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AU" b="1" dirty="0" smtClean="0"/>
              <a:t>Linux </a:t>
            </a:r>
            <a:r>
              <a:rPr lang="en-AU" b="1" dirty="0"/>
              <a:t>distribution evolution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Trial </a:t>
            </a:r>
            <a:r>
              <a:rPr lang="en-AU" dirty="0"/>
              <a:t>on Red Hat 7.1 </a:t>
            </a:r>
            <a:r>
              <a:rPr lang="en-AU" dirty="0" smtClean="0"/>
              <a:t>32bit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AU" dirty="0" smtClean="0"/>
              <a:t>Why – It was on a magazine?</a:t>
            </a:r>
            <a:endParaRPr lang="en-AU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Develop </a:t>
            </a:r>
            <a:r>
              <a:rPr lang="en-AU" dirty="0"/>
              <a:t>SOE, deploy Red Hat 7.3 32bit, but it was EOL.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Update </a:t>
            </a:r>
            <a:r>
              <a:rPr lang="en-AU" dirty="0"/>
              <a:t>SOE, deploy RHEL 4.7 32bit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RHEL </a:t>
            </a:r>
            <a:r>
              <a:rPr lang="en-AU" dirty="0"/>
              <a:t>is chosen for its stability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There </a:t>
            </a:r>
            <a:r>
              <a:rPr lang="en-AU" dirty="0"/>
              <a:t>is a trial version of RHEL 4.5 64bit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Minor </a:t>
            </a:r>
            <a:r>
              <a:rPr lang="en-AU" dirty="0"/>
              <a:t>updates to RHEL 4.8 32 bit due to newer hardware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Update </a:t>
            </a:r>
            <a:r>
              <a:rPr lang="en-AU" dirty="0"/>
              <a:t>SOE, deploy RHEL 5.6 64bit, as this occurs RHEL4 is EOL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RHEL </a:t>
            </a:r>
            <a:r>
              <a:rPr lang="en-AU" dirty="0"/>
              <a:t>6.1 64bit is deployed for servers only at the same time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Future</a:t>
            </a:r>
            <a:r>
              <a:rPr lang="en-AU" dirty="0"/>
              <a:t>, </a:t>
            </a:r>
            <a:r>
              <a:rPr lang="en-AU" dirty="0" smtClean="0"/>
              <a:t>trialling </a:t>
            </a:r>
            <a:r>
              <a:rPr lang="en-AU" dirty="0"/>
              <a:t>of Scientific Linux as a replacement/addition.</a:t>
            </a:r>
          </a:p>
        </p:txBody>
      </p:sp>
    </p:spTree>
    <p:extLst>
      <p:ext uri="{BB962C8B-B14F-4D97-AF65-F5344CB8AC3E}">
        <p14:creationId xmlns:p14="http://schemas.microsoft.com/office/powerpoint/2010/main" val="3997252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484784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RHEL Clone Migration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The </a:t>
            </a:r>
            <a:r>
              <a:rPr lang="en-AU" dirty="0"/>
              <a:t>rationale for migrating towards a RHEL clone in the Linux SOE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Not </a:t>
            </a:r>
            <a:r>
              <a:rPr lang="en-AU" dirty="0"/>
              <a:t>the support cost per node directly, </a:t>
            </a:r>
            <a:r>
              <a:rPr lang="en-AU" dirty="0" smtClean="0"/>
              <a:t>though the </a:t>
            </a:r>
            <a:r>
              <a:rPr lang="en-AU" dirty="0"/>
              <a:t>Australian Government wants </a:t>
            </a:r>
            <a:r>
              <a:rPr lang="en-AU" dirty="0" smtClean="0"/>
              <a:t>value for the Tax Powers money</a:t>
            </a:r>
            <a:endParaRPr lang="en-AU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Cost </a:t>
            </a:r>
            <a:r>
              <a:rPr lang="en-AU" dirty="0"/>
              <a:t>to verify and acquire extra node support is </a:t>
            </a:r>
            <a:r>
              <a:rPr lang="en-AU" dirty="0" smtClean="0"/>
              <a:t>disproportionately </a:t>
            </a:r>
            <a:r>
              <a:rPr lang="en-AU" dirty="0"/>
              <a:t>high.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Currently </a:t>
            </a:r>
            <a:r>
              <a:rPr lang="en-AU" dirty="0"/>
              <a:t>employ 6 Linux engineers to support and develop the SOE.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Of </a:t>
            </a:r>
            <a:r>
              <a:rPr lang="en-AU" dirty="0"/>
              <a:t>3 Red Hat support calls, no satisfactory outcome provided</a:t>
            </a:r>
            <a:r>
              <a:rPr lang="en-AU" dirty="0" smtClean="0"/>
              <a:t>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0678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484784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Engineering Timelines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AU" dirty="0" smtClean="0"/>
              <a:t>The length </a:t>
            </a:r>
            <a:r>
              <a:rPr lang="en-AU" dirty="0"/>
              <a:t>of time from engineering requirements to SOE deployment: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RH </a:t>
            </a:r>
            <a:r>
              <a:rPr lang="en-AU" dirty="0"/>
              <a:t>7.3: 3 years. However, time of RH 7.3 deployment, it was end of life.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RHEL4.7</a:t>
            </a:r>
            <a:r>
              <a:rPr lang="en-AU" dirty="0"/>
              <a:t>: 4 years. 32bit only employed due to software dependency on 64bit </a:t>
            </a:r>
            <a:r>
              <a:rPr lang="en-AU" dirty="0" smtClean="0"/>
              <a:t>RHEL version</a:t>
            </a:r>
            <a:r>
              <a:rPr lang="en-AU" dirty="0"/>
              <a:t>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AU" dirty="0" smtClean="0"/>
              <a:t>Prototype </a:t>
            </a:r>
            <a:r>
              <a:rPr lang="en-AU" dirty="0"/>
              <a:t>of 64bit RHEL4.5 was in progress in parallel but encountered </a:t>
            </a:r>
            <a:r>
              <a:rPr lang="en-AU" dirty="0" smtClean="0"/>
              <a:t>above software </a:t>
            </a:r>
            <a:r>
              <a:rPr lang="en-AU" dirty="0"/>
              <a:t>dependency issues.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AU" dirty="0" smtClean="0"/>
              <a:t>Linux </a:t>
            </a:r>
            <a:r>
              <a:rPr lang="en-AU" dirty="0"/>
              <a:t>SDE released on RHEL 4.5 64bit prototype + admin on SUN </a:t>
            </a:r>
            <a:r>
              <a:rPr lang="en-AU" dirty="0" smtClean="0"/>
              <a:t>equipment, adds </a:t>
            </a:r>
            <a:r>
              <a:rPr lang="en-AU" dirty="0"/>
              <a:t>SDE software tools </a:t>
            </a:r>
            <a:r>
              <a:rPr lang="en-AU" dirty="0" err="1"/>
              <a:t>clearcase</a:t>
            </a:r>
            <a:r>
              <a:rPr lang="en-AU" dirty="0"/>
              <a:t>, </a:t>
            </a:r>
            <a:r>
              <a:rPr lang="en-AU" dirty="0" err="1"/>
              <a:t>clearquest</a:t>
            </a:r>
            <a:r>
              <a:rPr lang="en-AU" dirty="0"/>
              <a:t>, eclipse.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AU" dirty="0" smtClean="0"/>
              <a:t>Changes </a:t>
            </a:r>
            <a:r>
              <a:rPr lang="en-AU" dirty="0"/>
              <a:t>in engineering process greatly increased development time.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RHEL </a:t>
            </a:r>
            <a:r>
              <a:rPr lang="en-AU" dirty="0"/>
              <a:t>5.6: 2 years.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AU" dirty="0" smtClean="0"/>
              <a:t>RHEL </a:t>
            </a:r>
            <a:r>
              <a:rPr lang="en-AU" dirty="0"/>
              <a:t>6.1: 6 months, servers only and 64bit only.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AU" dirty="0" smtClean="0"/>
              <a:t>Move </a:t>
            </a:r>
            <a:r>
              <a:rPr lang="en-AU" dirty="0"/>
              <a:t>to 6.1 was due to intended future use of IPA, risk reduction for the </a:t>
            </a:r>
            <a:r>
              <a:rPr lang="en-AU" dirty="0" smtClean="0"/>
              <a:t>next network </a:t>
            </a:r>
            <a:r>
              <a:rPr lang="en-AU" dirty="0"/>
              <a:t>wide update to RHEL 6.</a:t>
            </a:r>
          </a:p>
        </p:txBody>
      </p:sp>
    </p:spTree>
    <p:extLst>
      <p:ext uri="{BB962C8B-B14F-4D97-AF65-F5344CB8AC3E}">
        <p14:creationId xmlns:p14="http://schemas.microsoft.com/office/powerpoint/2010/main" val="2416726311"/>
      </p:ext>
    </p:extLst>
  </p:cSld>
  <p:clrMapOvr>
    <a:masterClrMapping/>
  </p:clrMapOvr>
</p:sld>
</file>

<file path=ppt/theme/theme1.xml><?xml version="1.0" encoding="utf-8"?>
<a:theme xmlns:a="http://schemas.openxmlformats.org/drawingml/2006/main" name="BAESystemsDefault">
  <a:themeElements>
    <a:clrScheme name="BAE Systems PowerPoint Theme 1">
      <a:dk1>
        <a:sysClr val="windowText" lastClr="000000"/>
      </a:dk1>
      <a:lt1>
        <a:sysClr val="window" lastClr="FFFFFF"/>
      </a:lt1>
      <a:dk2>
        <a:srgbClr val="141F43"/>
      </a:dk2>
      <a:lt2>
        <a:srgbClr val="918E61"/>
      </a:lt2>
      <a:accent1>
        <a:srgbClr val="ACB1B4"/>
      </a:accent1>
      <a:accent2>
        <a:srgbClr val="BB042F"/>
      </a:accent2>
      <a:accent3>
        <a:srgbClr val="2C9482"/>
      </a:accent3>
      <a:accent4>
        <a:srgbClr val="40576C"/>
      </a:accent4>
      <a:accent5>
        <a:srgbClr val="2B63A2"/>
      </a:accent5>
      <a:accent6>
        <a:srgbClr val="C58A10"/>
      </a:accent6>
      <a:hlink>
        <a:srgbClr val="0000FF"/>
      </a:hlink>
      <a:folHlink>
        <a:srgbClr val="800080"/>
      </a:folHlink>
    </a:clrScheme>
    <a:fontScheme name="BAE Systems PowerPoint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934D0C601B244D9ED8D18236FFB8A5" ma:contentTypeVersion="2" ma:contentTypeDescription="Create a new document." ma:contentTypeScope="" ma:versionID="3c2ca712bc38b0b157918b79e81060e1">
  <xsd:schema xmlns:xsd="http://www.w3.org/2001/XMLSchema" xmlns:p="http://schemas.microsoft.com/office/2006/metadata/properties" xmlns:ns2="77a4789e-0c55-4cb2-8b30-126224c7efff" targetNamespace="http://schemas.microsoft.com/office/2006/metadata/properties" ma:root="true" ma:fieldsID="ca4d67f2692512807f5b689616661cac" ns2:_="">
    <xsd:import namespace="77a4789e-0c55-4cb2-8b30-126224c7efff"/>
    <xsd:element name="properties">
      <xsd:complexType>
        <xsd:sequence>
          <xsd:element name="documentManagement">
            <xsd:complexType>
              <xsd:all>
                <xsd:element ref="ns2:Document_x0020_Typ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7a4789e-0c55-4cb2-8b30-126224c7efff" elementFormDefault="qualified">
    <xsd:import namespace="http://schemas.microsoft.com/office/2006/documentManagement/types"/>
    <xsd:element name="Document_x0020_Type" ma:index="2" ma:displayName="Document Type" ma:format="Dropdown" ma:internalName="Document_x0020_Type">
      <xsd:simpleType>
        <xsd:restriction base="dms:Choice">
          <xsd:enumeration value="General Information"/>
          <xsd:enumeration value="Presentation"/>
          <xsd:enumeration value="Template"/>
          <xsd:enumeration value="Report"/>
          <xsd:enumeration value="Process/Procedure/Guide"/>
          <xsd:enumeration value="Talking Business Presentations"/>
          <xsd:enumeration value="EOS2008"/>
          <xsd:enumeration value="Cost Codes"/>
          <xsd:enumeration value="Comms Presentation"/>
          <xsd:enumeration value="Administratio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ocument_x0020_Type xmlns="77a4789e-0c55-4cb2-8b30-126224c7efff">Comms Presentation</Document_x0020_Type>
  </documentManagement>
</p:properties>
</file>

<file path=customXml/itemProps1.xml><?xml version="1.0" encoding="utf-8"?>
<ds:datastoreItem xmlns:ds="http://schemas.openxmlformats.org/officeDocument/2006/customXml" ds:itemID="{C251F41E-9D07-40E8-9E7C-CB06CEFD68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a4789e-0c55-4cb2-8b30-126224c7eff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1D521C5-FA49-4839-9AB3-040D21C96C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DDDD0B-D641-4687-A1EF-8A05E3CFDFFE}">
  <ds:schemaRefs>
    <ds:schemaRef ds:uri="http://purl.org/dc/elements/1.1/"/>
    <ds:schemaRef ds:uri="http://purl.org/dc/terms/"/>
    <ds:schemaRef ds:uri="77a4789e-0c55-4cb2-8b30-126224c7efff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BAE Systems Office Power Point Theme</Template>
  <TotalTime>1192</TotalTime>
  <Words>1367</Words>
  <Application>Microsoft Office PowerPoint</Application>
  <PresentationFormat>On-screen Show (4:3)</PresentationFormat>
  <Paragraphs>170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BAESystemsDefault</vt:lpstr>
      <vt:lpstr>Linux In Defence: Linux SOE Evolution At JORN (by Jamie Birse)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BAE Systems Australia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COMMS SESSION (month) 2012</dc:title>
  <dc:creator>DOWLING, Mike</dc:creator>
  <cp:lastModifiedBy>GRIGG, Stuart</cp:lastModifiedBy>
  <cp:revision>112</cp:revision>
  <cp:lastPrinted>2012-04-19T00:39:14Z</cp:lastPrinted>
  <dcterms:created xsi:type="dcterms:W3CDTF">2012-02-16T23:18:08Z</dcterms:created>
  <dcterms:modified xsi:type="dcterms:W3CDTF">2013-01-22T10:39:01Z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0x01010012934D0C601B244D9ED8D18236FFB8A5</vt:lpwstr>
  </property>
</Properties>
</file>